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0801350" cy="7200900"/>
  <p:notesSz cx="6858000" cy="9144000"/>
  <p:defaultTextStyle>
    <a:defPPr>
      <a:defRPr lang="pl-PL"/>
    </a:defPPr>
    <a:lvl1pPr marL="0" algn="l" defTabSz="9463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3155" algn="l" defTabSz="9463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6310" algn="l" defTabSz="9463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9464" algn="l" defTabSz="9463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92619" algn="l" defTabSz="9463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65774" algn="l" defTabSz="9463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38929" algn="l" defTabSz="9463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12083" algn="l" defTabSz="9463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85238" algn="l" defTabSz="9463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4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164" y="72"/>
      </p:cViewPr>
      <p:guideLst>
        <p:guide orient="horz" pos="2268"/>
        <p:guide pos="34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068" y="3884794"/>
            <a:ext cx="9811226" cy="1200150"/>
          </a:xfrm>
        </p:spPr>
        <p:txBody>
          <a:bodyPr>
            <a:noAutofit/>
          </a:bodyPr>
          <a:lstStyle>
            <a:lvl1pPr marL="0" indent="0" algn="ctr">
              <a:buNone/>
              <a:defRPr sz="2500" spc="113" baseline="0">
                <a:solidFill>
                  <a:schemeClr val="tx2"/>
                </a:solidFill>
              </a:defRPr>
            </a:lvl1pPr>
            <a:lvl2pPr marL="514350" indent="0" algn="ctr">
              <a:buNone/>
            </a:lvl2pPr>
            <a:lvl3pPr marL="1028700" indent="0" algn="ctr">
              <a:buNone/>
            </a:lvl3pPr>
            <a:lvl4pPr marL="1543050" indent="0" algn="ctr">
              <a:buNone/>
            </a:lvl4pPr>
            <a:lvl5pPr marL="2057400" indent="0" algn="ctr">
              <a:buNone/>
            </a:lvl5pPr>
            <a:lvl6pPr marL="2571750" indent="0" algn="ctr">
              <a:buNone/>
            </a:lvl6pPr>
            <a:lvl7pPr marL="3086100" indent="0" algn="ctr">
              <a:buNone/>
            </a:lvl7pPr>
            <a:lvl8pPr marL="3600450" indent="0" algn="ctr">
              <a:buNone/>
            </a:lvl8pPr>
            <a:lvl9pPr marL="41148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540068" y="1505419"/>
            <a:ext cx="9811226" cy="208026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54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728908" y="3727633"/>
            <a:ext cx="3510439" cy="166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5562003" y="3727633"/>
            <a:ext cx="3510439" cy="166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5363286" y="3702617"/>
            <a:ext cx="54007" cy="48006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AF01-E0CE-4981-8B2B-1FEA66C43F0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131D17-0223-4017-8677-C399EF51BB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AF01-E0CE-4981-8B2B-1FEA66C43F0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1D17-0223-4017-8677-C399EF51BB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830979" y="288371"/>
            <a:ext cx="2430304" cy="614410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40067" y="288371"/>
            <a:ext cx="7110889" cy="614410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AF01-E0CE-4981-8B2B-1FEA66C43F0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1D17-0223-4017-8677-C399EF51BB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540068" y="1600200"/>
            <a:ext cx="9721215" cy="4800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8AAF01-E0CE-4981-8B2B-1FEA66C43F0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2131D17-0223-4017-8677-C399EF51BB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AF01-E0CE-4981-8B2B-1FEA66C43F0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1D17-0223-4017-8677-C399EF51BB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101" y="3680460"/>
            <a:ext cx="9361170" cy="144018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54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0101" y="5206807"/>
            <a:ext cx="9361170" cy="1033973"/>
          </a:xfrm>
        </p:spPr>
        <p:txBody>
          <a:bodyPr anchor="t"/>
          <a:lstStyle>
            <a:lvl1pPr marL="0" indent="0">
              <a:buNone/>
              <a:defRPr sz="2300" spc="113" baseline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810101" y="5162842"/>
            <a:ext cx="9361170" cy="451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AF01-E0CE-4981-8B2B-1FEA66C43F0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1D17-0223-4017-8677-C399EF51BB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540068" y="1600200"/>
            <a:ext cx="4795799" cy="4800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5490686" y="1600200"/>
            <a:ext cx="4795799" cy="4800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1D17-0223-4017-8677-C399EF51BB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AF01-E0CE-4981-8B2B-1FEA66C43F0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0068" y="1469573"/>
            <a:ext cx="4772472" cy="8001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02870" tIns="51435" rIns="102870" bIns="51435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900" b="1">
                <a:solidFill>
                  <a:schemeClr val="tx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540068" y="2311991"/>
            <a:ext cx="4770596" cy="410931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5492562" y="2311991"/>
            <a:ext cx="4770596" cy="410931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0068" y="163220"/>
            <a:ext cx="9721215" cy="12001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5490686" y="1469573"/>
            <a:ext cx="4772472" cy="8001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02870" tIns="51435" rIns="102870" bIns="51435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900" b="1" baseline="0">
                <a:solidFill>
                  <a:schemeClr val="tx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664979" y="2289230"/>
            <a:ext cx="4428554" cy="166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5616702" y="2289230"/>
            <a:ext cx="4428554" cy="166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AF01-E0CE-4981-8B2B-1FEA66C43F0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1D17-0223-4017-8677-C399EF51BB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AF01-E0CE-4981-8B2B-1FEA66C43F0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1D17-0223-4017-8677-C399EF51BB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540067" y="480060"/>
            <a:ext cx="7380923" cy="600075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8011001" y="1680210"/>
            <a:ext cx="2343893" cy="3920490"/>
          </a:xfrm>
        </p:spPr>
        <p:txBody>
          <a:bodyPr tIns="51435" bIns="51435" anchor="t" anchorCtr="0"/>
          <a:lstStyle>
            <a:lvl1pPr marL="0" indent="0">
              <a:lnSpc>
                <a:spcPct val="125000"/>
              </a:lnSpc>
              <a:spcAft>
                <a:spcPts val="1125"/>
              </a:spcAft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8011001" y="480060"/>
            <a:ext cx="2340293" cy="1120140"/>
          </a:xfrm>
        </p:spPr>
        <p:txBody>
          <a:bodyPr lIns="102870" tIns="102870" anchor="b" anchorCtr="0"/>
          <a:lstStyle>
            <a:lvl1pPr algn="l">
              <a:buNone/>
              <a:defRPr sz="2000" b="1" spc="-56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8AAF01-E0CE-4981-8B2B-1FEA66C43F0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131D17-0223-4017-8677-C399EF51BB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30979" y="480060"/>
            <a:ext cx="2430304" cy="1120140"/>
          </a:xfrm>
        </p:spPr>
        <p:txBody>
          <a:bodyPr lIns="102870" tIns="102870" anchor="b" anchorCtr="0"/>
          <a:lstStyle>
            <a:lvl1pPr algn="l">
              <a:buNone/>
              <a:defRPr sz="2000" b="1" spc="-56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40067" y="480060"/>
            <a:ext cx="7110889" cy="584073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830979" y="1680210"/>
            <a:ext cx="2430304" cy="464058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125"/>
              </a:spcAft>
              <a:buFontTx/>
              <a:buNone/>
              <a:defRPr sz="1800" b="0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AF01-E0CE-4981-8B2B-1FEA66C43F0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131D17-0223-4017-8677-C399EF51BB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540068" y="1520191"/>
            <a:ext cx="9721215" cy="4912281"/>
          </a:xfrm>
          <a:prstGeom prst="rect">
            <a:avLst/>
          </a:prstGeom>
        </p:spPr>
        <p:txBody>
          <a:bodyPr vert="horz" lIns="102870" tIns="51435" rIns="102870" bIns="51435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6840855" y="6513851"/>
            <a:ext cx="3060383" cy="403250"/>
          </a:xfrm>
          <a:prstGeom prst="rect">
            <a:avLst/>
          </a:prstGeom>
        </p:spPr>
        <p:txBody>
          <a:bodyPr vert="horz" lIns="102870" tIns="51435" rIns="102870" bIns="51435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8AAF01-E0CE-4981-8B2B-1FEA66C43F0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520315" y="6513851"/>
            <a:ext cx="4230529" cy="403250"/>
          </a:xfrm>
          <a:prstGeom prst="rect">
            <a:avLst/>
          </a:prstGeom>
        </p:spPr>
        <p:txBody>
          <a:bodyPr vert="horz" lIns="102870" tIns="51435" rIns="102870" bIns="51435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9934992" y="6490608"/>
            <a:ext cx="720090" cy="48006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800" baseline="0">
                <a:solidFill>
                  <a:schemeClr val="tx2"/>
                </a:solidFill>
              </a:defRPr>
            </a:lvl1pPr>
          </a:lstStyle>
          <a:p>
            <a:fld id="{C2131D17-0223-4017-8677-C399EF51BB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540068" y="160020"/>
            <a:ext cx="9721215" cy="1280160"/>
          </a:xfrm>
          <a:prstGeom prst="rect">
            <a:avLst/>
          </a:prstGeom>
          <a:ln w="6350" cap="rnd">
            <a:noFill/>
          </a:ln>
        </p:spPr>
        <p:txBody>
          <a:bodyPr vert="horz" lIns="102870" tIns="51435" rIns="102870" bIns="51435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700" b="0" kern="1200" spc="-113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308610" indent="-308610" algn="l" rtl="0" eaLnBrk="1" latinLnBrk="0" hangingPunct="1">
        <a:spcBef>
          <a:spcPts val="675"/>
        </a:spcBef>
        <a:buClr>
          <a:schemeClr val="accent2"/>
        </a:buClr>
        <a:buSzPct val="8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308610" algn="l" rtl="0" eaLnBrk="1" latinLnBrk="0" hangingPunct="1">
        <a:spcBef>
          <a:spcPts val="338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2pPr>
      <a:lvl3pPr marL="1131570" indent="-257175" algn="l" rtl="0" eaLnBrk="1" latinLnBrk="0" hangingPunct="1">
        <a:spcBef>
          <a:spcPts val="338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57175" algn="l" rtl="0" eaLnBrk="1" latinLnBrk="0" hangingPunct="1">
        <a:spcBef>
          <a:spcPts val="338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257175" algn="l" rtl="0" eaLnBrk="1" latinLnBrk="0" hangingPunct="1">
        <a:spcBef>
          <a:spcPts val="383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57175" algn="l" rtl="0" eaLnBrk="1" latinLnBrk="0" hangingPunct="1">
        <a:spcBef>
          <a:spcPts val="383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indent="-205740" algn="l" rtl="0" eaLnBrk="1" latinLnBrk="0" hangingPunct="1">
        <a:spcBef>
          <a:spcPts val="383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205740" algn="l" rtl="0" eaLnBrk="1" latinLnBrk="0" hangingPunct="1">
        <a:spcBef>
          <a:spcPts val="383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indent="-205740" algn="l" rtl="0" eaLnBrk="1" latinLnBrk="0" hangingPunct="1">
        <a:spcBef>
          <a:spcPts val="383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5833" y="1242996"/>
            <a:ext cx="8572560" cy="3429024"/>
          </a:xfrm>
        </p:spPr>
        <p:txBody>
          <a:bodyPr>
            <a:normAutofit/>
          </a:bodyPr>
          <a:lstStyle/>
          <a:p>
            <a:r>
              <a:rPr lang="pl-PL" sz="6000" dirty="0" smtClean="0">
                <a:ln w="3200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Mobilność zawodowa  a podnoszenie umiejętności     		zawodowych </a:t>
            </a:r>
            <a:endParaRPr lang="pl-PL" sz="6000" dirty="0">
              <a:ln w="3200">
                <a:solidFill>
                  <a:schemeClr val="bg2">
                    <a:lumMod val="50000"/>
                  </a:schemeClr>
                </a:solidFill>
                <a:prstDash val="solid"/>
                <a:round/>
              </a:ln>
              <a:solidFill>
                <a:schemeClr val="bg2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7205" y="600054"/>
            <a:ext cx="9072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Czym jest mobilność zawodowa ?</a:t>
            </a:r>
            <a:endParaRPr lang="pl-PL" sz="48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lipsa 2"/>
          <p:cNvSpPr/>
          <p:nvPr/>
        </p:nvSpPr>
        <p:spPr>
          <a:xfrm>
            <a:off x="1400147" y="2028814"/>
            <a:ext cx="7429552" cy="4071966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685899" y="2886070"/>
            <a:ext cx="66437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/>
                </a:solidFill>
              </a:rPr>
              <a:t>Mobilność zawodowa</a:t>
            </a:r>
            <a:r>
              <a:rPr lang="pl-PL" sz="28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/>
                </a:solidFill>
              </a:rPr>
              <a:t> polega na umiejętnym dostosowywaniu się do wymagań zmieniającego się rynku </a:t>
            </a:r>
            <a:r>
              <a:rPr lang="pl-PL" sz="28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/>
                </a:solidFill>
              </a:rPr>
              <a:t>pracy, </a:t>
            </a:r>
            <a:r>
              <a:rPr lang="pl-PL" sz="28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/>
                </a:solidFill>
              </a:rPr>
              <a:t>podnoszeniu kwalifikacji czy nauce nowych </a:t>
            </a:r>
            <a:r>
              <a:rPr lang="pl-PL" sz="28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/>
                </a:solidFill>
              </a:rPr>
              <a:t>umiejętności.</a:t>
            </a:r>
            <a:endParaRPr lang="pl-PL" sz="28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aokrąglony 2"/>
          <p:cNvSpPr/>
          <p:nvPr/>
        </p:nvSpPr>
        <p:spPr>
          <a:xfrm>
            <a:off x="3829039" y="2457442"/>
            <a:ext cx="3214710" cy="1714512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3829039" y="2743194"/>
            <a:ext cx="35719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00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Czynniki wpływające na mobilność zawodową</a:t>
            </a:r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2471717" y="671492"/>
            <a:ext cx="2071702" cy="114300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/>
                </a:solidFill>
              </a:rPr>
              <a:t>Wiek </a:t>
            </a:r>
            <a:endParaRPr lang="pl-PL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28643" y="2671756"/>
            <a:ext cx="2071702" cy="114300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/>
                </a:solidFill>
              </a:rPr>
              <a:t>Płeć</a:t>
            </a:r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1900213" y="4814896"/>
            <a:ext cx="2071702" cy="114300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 </a:t>
            </a:r>
            <a:r>
              <a:rPr lang="pl-PL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Wykształcenie</a:t>
            </a: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6257931" y="4814896"/>
            <a:ext cx="2071702" cy="114300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Staż pracy</a:t>
            </a:r>
            <a:endParaRPr lang="pl-PL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7972443" y="2671756"/>
            <a:ext cx="2071702" cy="114300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Zainteresowania </a:t>
            </a:r>
          </a:p>
          <a:p>
            <a:pPr algn="ctr"/>
            <a:r>
              <a:rPr lang="pl-PL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I</a:t>
            </a:r>
          </a:p>
          <a:p>
            <a:pPr algn="ctr"/>
            <a:r>
              <a:rPr lang="pl-PL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Uzdolnienia </a:t>
            </a:r>
            <a:endParaRPr lang="pl-PL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6472245" y="671492"/>
            <a:ext cx="2071702" cy="114300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 </a:t>
            </a:r>
            <a:r>
              <a:rPr lang="pl-PL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Gotowość do podwyższenia  kwalifikacji </a:t>
            </a:r>
            <a:endParaRPr lang="pl-PL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6" name="Łącznik prosty 15"/>
          <p:cNvCxnSpPr>
            <a:stCxn id="3" idx="0"/>
            <a:endCxn id="5" idx="2"/>
          </p:cNvCxnSpPr>
          <p:nvPr/>
        </p:nvCxnSpPr>
        <p:spPr>
          <a:xfrm rot="16200000" flipV="1">
            <a:off x="4150510" y="1171558"/>
            <a:ext cx="642942" cy="192882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Łącznik prosty 17"/>
          <p:cNvCxnSpPr>
            <a:stCxn id="3" idx="0"/>
            <a:endCxn id="10" idx="2"/>
          </p:cNvCxnSpPr>
          <p:nvPr/>
        </p:nvCxnSpPr>
        <p:spPr>
          <a:xfrm rot="5400000" flipH="1" flipV="1">
            <a:off x="6150774" y="1100120"/>
            <a:ext cx="642942" cy="207170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Łącznik prosty 19"/>
          <p:cNvCxnSpPr>
            <a:stCxn id="4" idx="1"/>
            <a:endCxn id="6" idx="3"/>
          </p:cNvCxnSpPr>
          <p:nvPr/>
        </p:nvCxnSpPr>
        <p:spPr>
          <a:xfrm rot="10800000">
            <a:off x="2900345" y="3243260"/>
            <a:ext cx="928694" cy="6162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Łącznik prosty 21"/>
          <p:cNvCxnSpPr>
            <a:endCxn id="9" idx="1"/>
          </p:cNvCxnSpPr>
          <p:nvPr/>
        </p:nvCxnSpPr>
        <p:spPr>
          <a:xfrm flipV="1">
            <a:off x="7043749" y="3243260"/>
            <a:ext cx="928694" cy="7143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Łącznik prosty 23"/>
          <p:cNvCxnSpPr>
            <a:stCxn id="3" idx="2"/>
            <a:endCxn id="7" idx="0"/>
          </p:cNvCxnSpPr>
          <p:nvPr/>
        </p:nvCxnSpPr>
        <p:spPr>
          <a:xfrm rot="5400000">
            <a:off x="3864758" y="3243260"/>
            <a:ext cx="642942" cy="250033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Łącznik prosty 25"/>
          <p:cNvCxnSpPr>
            <a:stCxn id="3" idx="2"/>
            <a:endCxn id="8" idx="0"/>
          </p:cNvCxnSpPr>
          <p:nvPr/>
        </p:nvCxnSpPr>
        <p:spPr>
          <a:xfrm rot="16200000" flipH="1">
            <a:off x="6043617" y="3564731"/>
            <a:ext cx="642942" cy="18573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4329" y="528616"/>
            <a:ext cx="95726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Na czym polega podnoszenie  kwalifikacji 			zawodowych ?  </a:t>
            </a:r>
            <a:endParaRPr lang="pl-PL" sz="40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lipsa 2"/>
          <p:cNvSpPr/>
          <p:nvPr/>
        </p:nvSpPr>
        <p:spPr>
          <a:xfrm>
            <a:off x="2043089" y="2386004"/>
            <a:ext cx="6215106" cy="3357586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Podnoszenie kwalifikacji zawodowych polega na zdobywaniu wiedzy lub umiejętności przez pracownika z inicjatywy pracodawcy lub za jego zgodą.</a:t>
            </a:r>
            <a:endParaRPr lang="pl-PL" sz="2400" dirty="0">
              <a:ln>
                <a:solidFill>
                  <a:schemeClr val="tx2">
                    <a:lumMod val="10000"/>
                  </a:schemeClr>
                </a:solidFill>
              </a:ln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757337" y="1100120"/>
          <a:ext cx="7529540" cy="493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6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78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60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Korzyści z podnoszenia </a:t>
                      </a:r>
                      <a:r>
                        <a:rPr kumimoji="0" lang="pl-PL" sz="3600" b="1" i="0" kern="1200" dirty="0" smtClean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kwalifikacji zawodowych 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935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</a:rPr>
                        <a:t>       Dla pracownika</a:t>
                      </a:r>
                    </a:p>
                    <a:p>
                      <a:r>
                        <a:rPr lang="pl-PL" sz="200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</a:rPr>
                        <a:t>          </a:t>
                      </a:r>
                      <a:r>
                        <a:rPr lang="pl-PL" sz="2000" baseline="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pl-PL" sz="200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</a:rPr>
                        <a:t> </a:t>
                      </a:r>
                    </a:p>
                    <a:p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 poznawanie nowych metod pracy, </a:t>
                      </a:r>
                      <a:r>
                        <a:rPr kumimoji="0" lang="pl-PL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które</a:t>
                      </a:r>
                      <a:r>
                        <a:rPr kumimoji="0" lang="pl-PL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przyśpieszają wykonywanie obowiązków</a:t>
                      </a:r>
                      <a:r>
                        <a:rPr lang="pl-PL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  zdobycie lojalności oraz większej</a:t>
                      </a:r>
                      <a:r>
                        <a:rPr lang="pl-PL" baseline="0" dirty="0" smtClean="0"/>
                        <a:t> motywacji do pracy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baseline="0" dirty="0" smtClean="0"/>
                        <a:t> pobudzenie kreatywności i chęci do pracy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5935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</a:rPr>
                        <a:t>        Dla</a:t>
                      </a:r>
                    </a:p>
                    <a:p>
                      <a:r>
                        <a:rPr lang="pl-PL" sz="2000" dirty="0" smtClean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2"/>
                          </a:solidFill>
                        </a:rPr>
                        <a:t> pracodawcy</a:t>
                      </a:r>
                      <a:endParaRPr lang="pl-PL" sz="200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  zwiększenie zysków firmy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 </a:t>
                      </a:r>
                      <a:r>
                        <a:rPr kumimoji="0" lang="pl-PL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kompetentna i dobrze wykształcona kadra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l-PL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firma może stać się  liderem w danej branży na rynku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pl-PL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polepszenie się wizerunku firmy na rynku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42891" y="600054"/>
            <a:ext cx="9429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Czym są kwalifikacyjne kursy zawodowe ?</a:t>
            </a:r>
            <a:endParaRPr lang="pl-PL" sz="40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lipsa 2"/>
          <p:cNvSpPr/>
          <p:nvPr/>
        </p:nvSpPr>
        <p:spPr>
          <a:xfrm>
            <a:off x="1757337" y="2243128"/>
            <a:ext cx="7072362" cy="3429024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Kwalifikacyjny kurs </a:t>
            </a:r>
            <a:r>
              <a:rPr lang="pl-PL" sz="2000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zawodowy to kurs, którego program nauczania uwzględnia podstawę programową kształcenia w zawodach, w zakresie jednej kwalifikacji, którego ukończenie umożliwia przystąpienie do egzaminu potwierdzającego kwalifikacje w zawodzie w zakresie tej kwalifikacji.</a:t>
            </a:r>
          </a:p>
          <a:p>
            <a:pPr algn="ctr"/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900477" y="3957640"/>
            <a:ext cx="1847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ęciokąt foremny 2"/>
          <p:cNvSpPr/>
          <p:nvPr/>
        </p:nvSpPr>
        <p:spPr>
          <a:xfrm>
            <a:off x="3757601" y="2314566"/>
            <a:ext cx="3286148" cy="1928826"/>
          </a:xfrm>
          <a:prstGeom prst="pentagon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Cele kwalifikacyjnych kursów zawodowych </a:t>
            </a:r>
            <a:endParaRPr lang="pl-PL" sz="20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1185833" y="957244"/>
            <a:ext cx="2428892" cy="1357322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2">
                    <a:lumMod val="75000"/>
                  </a:schemeClr>
                </a:solidFill>
              </a:rPr>
              <a:t>zwiększenie </a:t>
            </a:r>
            <a:r>
              <a:rPr lang="pl-PL" dirty="0">
                <a:solidFill>
                  <a:schemeClr val="bg2">
                    <a:lumMod val="75000"/>
                  </a:schemeClr>
                </a:solidFill>
              </a:rPr>
              <a:t>szans na znalezienie pracy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185833" y="4457706"/>
            <a:ext cx="2428892" cy="1357322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2">
                    <a:lumMod val="75000"/>
                  </a:schemeClr>
                </a:solidFill>
              </a:rPr>
              <a:t>zmianę pracy</a:t>
            </a:r>
            <a:endParaRPr lang="pl-P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7400939" y="4457706"/>
            <a:ext cx="2428892" cy="1357322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2">
                    <a:lumMod val="75000"/>
                  </a:schemeClr>
                </a:solidFill>
              </a:rPr>
              <a:t>awans</a:t>
            </a:r>
            <a:endParaRPr lang="pl-P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7329501" y="957244"/>
            <a:ext cx="2428892" cy="1357322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2">
                    <a:lumMod val="75000"/>
                  </a:schemeClr>
                </a:solidFill>
              </a:rPr>
              <a:t>utrzymanie zatrudnienia</a:t>
            </a:r>
          </a:p>
        </p:txBody>
      </p:sp>
      <p:cxnSp>
        <p:nvCxnSpPr>
          <p:cNvPr id="9" name="Łącznik prosty 8"/>
          <p:cNvCxnSpPr>
            <a:stCxn id="3" idx="1"/>
            <a:endCxn id="4" idx="2"/>
          </p:cNvCxnSpPr>
          <p:nvPr/>
        </p:nvCxnSpPr>
        <p:spPr>
          <a:xfrm rot="10800000">
            <a:off x="2400279" y="2314566"/>
            <a:ext cx="1357326" cy="73674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10"/>
          <p:cNvCxnSpPr>
            <a:stCxn id="3" idx="5"/>
            <a:endCxn id="7" idx="2"/>
          </p:cNvCxnSpPr>
          <p:nvPr/>
        </p:nvCxnSpPr>
        <p:spPr>
          <a:xfrm flipV="1">
            <a:off x="7043745" y="2314566"/>
            <a:ext cx="1500202" cy="73674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Łącznik prosty 12"/>
          <p:cNvCxnSpPr>
            <a:stCxn id="3" idx="2"/>
            <a:endCxn id="5" idx="3"/>
          </p:cNvCxnSpPr>
          <p:nvPr/>
        </p:nvCxnSpPr>
        <p:spPr>
          <a:xfrm rot="5400000">
            <a:off x="3553472" y="4304640"/>
            <a:ext cx="892981" cy="77047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Łącznik prosty 14"/>
          <p:cNvCxnSpPr>
            <a:stCxn id="3" idx="4"/>
            <a:endCxn id="6" idx="1"/>
          </p:cNvCxnSpPr>
          <p:nvPr/>
        </p:nvCxnSpPr>
        <p:spPr>
          <a:xfrm rot="16200000" flipH="1">
            <a:off x="6462055" y="4197482"/>
            <a:ext cx="892981" cy="98478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828775" y="385740"/>
            <a:ext cx="7215238" cy="107721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    Rodzaje dziedzin kwalifikacyjnych  		      kursów zawodowych </a:t>
            </a:r>
            <a:endParaRPr lang="pl-PL" sz="3200" dirty="0"/>
          </a:p>
        </p:txBody>
      </p:sp>
      <p:sp>
        <p:nvSpPr>
          <p:cNvPr id="3" name="Prostokąt 2"/>
          <p:cNvSpPr/>
          <p:nvPr/>
        </p:nvSpPr>
        <p:spPr>
          <a:xfrm>
            <a:off x="757205" y="2171690"/>
            <a:ext cx="2571768" cy="13573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Gastronomia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900477" y="2171690"/>
            <a:ext cx="2571768" cy="13573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Elektryka 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258063" y="2171690"/>
            <a:ext cx="2571768" cy="13573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Mechanika samochodowa, maszynowa 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757205" y="4314830"/>
            <a:ext cx="2571768" cy="13573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Kosmetologia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4043353" y="4314830"/>
            <a:ext cx="2571768" cy="13573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Rachunkowość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7329501" y="4314830"/>
            <a:ext cx="2571768" cy="13573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Rolnictwo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108</TotalTime>
  <Words>192</Words>
  <Application>Microsoft Office PowerPoint</Application>
  <PresentationFormat>Niestandardowy</PresentationFormat>
  <Paragraphs>40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Constantia</vt:lpstr>
      <vt:lpstr>Wingdings 2</vt:lpstr>
      <vt:lpstr>Papier</vt:lpstr>
      <vt:lpstr>Mobilność zawodowa  a podnoszenie umiejętności       zawodowych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Mobilność zawodowa  a podnoszenie umiejętności       zawodowych</dc:title>
  <dc:creator>Katarzyna Szymańska</dc:creator>
  <cp:lastModifiedBy>Katarzyna Szymańska</cp:lastModifiedBy>
  <cp:revision>16</cp:revision>
  <dcterms:created xsi:type="dcterms:W3CDTF">2020-02-23T00:28:00Z</dcterms:created>
  <dcterms:modified xsi:type="dcterms:W3CDTF">2020-04-17T19:52:54Z</dcterms:modified>
</cp:coreProperties>
</file>