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0" r:id="rId3"/>
    <p:sldId id="271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72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2306BC-8932-4089-AEFE-566A7A03D0D2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E5A1B9-D1D6-4F2E-A96E-7AC475D871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ozwojosobisty.zwierciadlo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436250" cy="2486028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pl-PL" b="1" i="1" dirty="0" smtClean="0"/>
              <a:t>Znaczenie zmian w życiu człowieka</a:t>
            </a:r>
            <a:endParaRPr lang="pl-PL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Orientacja atrybucyjna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/>
          <a:lstStyle/>
          <a:p>
            <a:r>
              <a:rPr lang="pl-PL" dirty="0" smtClean="0"/>
              <a:t>Polega na przypisywaniu sobie określonej postawy. Osoba, która chce dokonać zmiany postawy według tej orientacji, zna jej charakterystykę. Cechy, elementy i typ postawy opisuje jako własny, </a:t>
            </a:r>
            <a:br>
              <a:rPr lang="pl-PL" dirty="0" smtClean="0"/>
            </a:br>
            <a:r>
              <a:rPr lang="pl-PL" dirty="0" smtClean="0"/>
              <a:t>a następnie przechodzi zmianę, dopasowując postawę do opisu.</a:t>
            </a:r>
            <a:endParaRPr lang="pl-PL" dirty="0"/>
          </a:p>
        </p:txBody>
      </p:sp>
      <p:pic>
        <p:nvPicPr>
          <p:cNvPr id="9218" name="Picture 2" descr="C:\Users\User\Desktop\pobrane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643446"/>
            <a:ext cx="2941432" cy="19573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6.Orientacja kombinatoryczna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Opiera się na porównaniach przekonań </a:t>
            </a:r>
            <a:br>
              <a:rPr lang="pl-PL" dirty="0" smtClean="0"/>
            </a:br>
            <a:r>
              <a:rPr lang="pl-PL" dirty="0" smtClean="0"/>
              <a:t>i nowych pozyskanych informacji. Wyciąganie wniosków i dogłębna analiza wywołuje nowe przekonania, </a:t>
            </a:r>
            <a:br>
              <a:rPr lang="pl-PL" dirty="0" smtClean="0"/>
            </a:br>
            <a:r>
              <a:rPr lang="pl-PL" dirty="0" smtClean="0"/>
              <a:t>a tym samym nową postawę.</a:t>
            </a:r>
            <a:endParaRPr lang="pl-PL" dirty="0"/>
          </a:p>
        </p:txBody>
      </p:sp>
      <p:pic>
        <p:nvPicPr>
          <p:cNvPr id="10242" name="Picture 2" descr="C:\Users\User\Desktop\pobrane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5" y="4286256"/>
            <a:ext cx="4000505" cy="16668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7. Orientacja na autoperswazję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Pozwala na zmianę postawy tylko osobie, która wierzy w samodzielnie wypracowane efekty. Mogą być to nowe zachowania, nowe przekonania lub nowe uczucia, jednak sformułowane na podstawie samodzielnych wniosków.</a:t>
            </a:r>
            <a:endParaRPr lang="pl-PL" dirty="0"/>
          </a:p>
        </p:txBody>
      </p:sp>
      <p:pic>
        <p:nvPicPr>
          <p:cNvPr id="11266" name="Picture 2" descr="C:\Users\User\Desktop\pobrane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857760"/>
            <a:ext cx="2752725" cy="16573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Przyczyny+oporu+wobec+zmi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285860"/>
            <a:ext cx="6381795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928670"/>
            <a:ext cx="4605461" cy="3449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358246" cy="3500462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Zmiany pojawiają się zwykle w najmniej spodziewanym momencie. Są jak znajomi, którzy zaskakują cię wizytą, kiedy chcesz iść spać. </a:t>
            </a:r>
            <a:endParaRPr lang="pl-PL" i="1" dirty="0"/>
          </a:p>
        </p:txBody>
      </p:sp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77640">
            <a:off x="6293635" y="4570070"/>
            <a:ext cx="2531163" cy="18959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Zmiany to oznaka postępu. Jeśli właśnie ich doświadczasz, to znaczy, że przechodzisz teraz przyspieszony</a:t>
            </a:r>
            <a:r>
              <a:rPr lang="pl-PL" u="sng" dirty="0" smtClean="0">
                <a:solidFill>
                  <a:srgbClr val="FF0000"/>
                </a:solidFill>
                <a:hlinkClick r:id="rId2"/>
              </a:rPr>
              <a:t> kurs 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rozwoju</a:t>
            </a:r>
            <a:r>
              <a:rPr lang="pl-PL" u="sng" dirty="0" smtClean="0">
                <a:solidFill>
                  <a:srgbClr val="FF0000"/>
                </a:solidFill>
                <a:hlinkClick r:id="rId2"/>
              </a:rPr>
              <a:t> osobistego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pl-PL" dirty="0" smtClean="0"/>
              <a:t> Sęk w tym, że zwykle wolimy święty spokój od karuzeli zdarzeń, która zmusza do działania. Opieramy się zmianom, a czasami nawet udajemy, że ich nie widzimy. Dotyczy to szczególnie takich sytuacji, kiedy nie chcemy się przyznać, że np. praca od lat odbiera nam radość życia, a w związku od dawna nie doświadczamy miłości</a:t>
            </a:r>
            <a:br>
              <a:rPr lang="pl-PL" dirty="0" smtClean="0"/>
            </a:br>
            <a:r>
              <a:rPr lang="pl-PL" dirty="0" smtClean="0"/>
              <a:t> i zrozumienia. Zmiana odbywa się zatem pod powierzchnią codziennego życia, dzień po dniu, miesiąc po miesiącu.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9764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Etapy wprowadzenia zmian</a:t>
            </a:r>
            <a:endParaRPr lang="pl-PL" sz="4000" dirty="0"/>
          </a:p>
        </p:txBody>
      </p:sp>
      <p:sp>
        <p:nvSpPr>
          <p:cNvPr id="5" name="Elipsa 4"/>
          <p:cNvSpPr/>
          <p:nvPr/>
        </p:nvSpPr>
        <p:spPr>
          <a:xfrm>
            <a:off x="428596" y="500042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1. Określenie celu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2143108" y="1714488"/>
            <a:ext cx="214314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2. Planowanie zmian</a:t>
            </a:r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4357686" y="500042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3. Podjęcie próby</a:t>
            </a:r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6429388" y="1785926"/>
            <a:ext cx="214314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4. Informacja zwrotna</a:t>
            </a:r>
            <a:endParaRPr lang="pl-PL" dirty="0"/>
          </a:p>
        </p:txBody>
      </p:sp>
      <p:sp>
        <p:nvSpPr>
          <p:cNvPr id="9" name="Elipsa 8"/>
          <p:cNvSpPr/>
          <p:nvPr/>
        </p:nvSpPr>
        <p:spPr>
          <a:xfrm>
            <a:off x="4872" y="3929066"/>
            <a:ext cx="3054959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5. Zweryfikowanie  planu</a:t>
            </a:r>
            <a:endParaRPr lang="pl-PL" dirty="0"/>
          </a:p>
        </p:txBody>
      </p:sp>
      <p:sp>
        <p:nvSpPr>
          <p:cNvPr id="10" name="Elipsa 9"/>
          <p:cNvSpPr/>
          <p:nvPr/>
        </p:nvSpPr>
        <p:spPr>
          <a:xfrm>
            <a:off x="2285984" y="5000636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6. Wdrożenie zmiany</a:t>
            </a:r>
            <a:endParaRPr lang="pl-PL" dirty="0"/>
          </a:p>
        </p:txBody>
      </p:sp>
      <p:sp>
        <p:nvSpPr>
          <p:cNvPr id="11" name="Elipsa 10"/>
          <p:cNvSpPr/>
          <p:nvPr/>
        </p:nvSpPr>
        <p:spPr>
          <a:xfrm>
            <a:off x="4286248" y="3929066"/>
            <a:ext cx="2286016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7. Odniesienie sukcesu</a:t>
            </a:r>
            <a:endParaRPr lang="pl-PL" dirty="0"/>
          </a:p>
        </p:txBody>
      </p:sp>
      <p:sp>
        <p:nvSpPr>
          <p:cNvPr id="12" name="Elipsa 11"/>
          <p:cNvSpPr/>
          <p:nvPr/>
        </p:nvSpPr>
        <p:spPr>
          <a:xfrm>
            <a:off x="6215074" y="5072074"/>
            <a:ext cx="27146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8. Wnioskowanie na przyszłość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zmiany postawy.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postawy przebiega w jednym określonym kierunku lub w kilku kierunkach jednocześnie. Kierunek zmiany postawy nazywamy orientacją na określone bodźce.</a:t>
            </a:r>
            <a:endParaRPr lang="pl-PL" dirty="0"/>
          </a:p>
        </p:txBody>
      </p:sp>
      <p:pic>
        <p:nvPicPr>
          <p:cNvPr id="2050" name="Picture 2" descr="C:\Users\User\Desktop\pobra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256"/>
            <a:ext cx="2861202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1. Orientacja na modelowanie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Zakłada zmianę postawy na podstawie opłacalności w rachunku korzyści </a:t>
            </a:r>
            <a:br>
              <a:rPr lang="pl-PL" dirty="0" smtClean="0"/>
            </a:br>
            <a:r>
              <a:rPr lang="pl-PL" dirty="0" smtClean="0"/>
              <a:t>i kosztów. Skłonne zmienić postawę są osoby, które lubią być nagradzane </a:t>
            </a:r>
            <a:br>
              <a:rPr lang="pl-PL" dirty="0" smtClean="0"/>
            </a:br>
            <a:r>
              <a:rPr lang="pl-PL" dirty="0" smtClean="0"/>
              <a:t>i doceniane.</a:t>
            </a:r>
            <a:endParaRPr lang="pl-PL" dirty="0"/>
          </a:p>
        </p:txBody>
      </p:sp>
      <p:pic>
        <p:nvPicPr>
          <p:cNvPr id="6146" name="Picture 2" descr="C:\Users\User\Desktop\pobrane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1942"/>
            <a:ext cx="3929090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2. Orientacja na uczenie się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0876" y="1556792"/>
            <a:ext cx="8229600" cy="4572000"/>
          </a:xfrm>
        </p:spPr>
        <p:txBody>
          <a:bodyPr/>
          <a:lstStyle/>
          <a:p>
            <a:r>
              <a:rPr lang="pl-PL" dirty="0" smtClean="0"/>
              <a:t>Obejmuje opieranie się na wiedzy</a:t>
            </a:r>
            <a:br>
              <a:rPr lang="pl-PL" dirty="0" smtClean="0"/>
            </a:br>
            <a:r>
              <a:rPr lang="pl-PL" dirty="0" smtClean="0"/>
              <a:t> i doświadczeniu. Nowe informacje mogą skutecznie wpłynąć na zmianę postawy. Skłonni do zmiany są aktywni słuchacze oraz osoby nastawione na komunikację i pozyskiwanie informacji.</a:t>
            </a:r>
            <a:endParaRPr lang="pl-PL" dirty="0"/>
          </a:p>
        </p:txBody>
      </p:sp>
      <p:pic>
        <p:nvPicPr>
          <p:cNvPr id="7170" name="Picture 2" descr="C:\Users\User\Desktop\pobrane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357694"/>
            <a:ext cx="2956576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3. Orientacja na spostrzeganie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Czyni powodem zmiany postawy sposób postrzegania przez inne osoby. Skłonne do zmiany są osoby wrażliwe na ocenę, opinię innych.</a:t>
            </a:r>
            <a:endParaRPr lang="pl-PL" dirty="0"/>
          </a:p>
        </p:txBody>
      </p:sp>
      <p:pic>
        <p:nvPicPr>
          <p:cNvPr id="8194" name="Picture 2" descr="C:\Users\User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857628"/>
            <a:ext cx="3632107" cy="25384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4. Orientacja motywacyjna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72000"/>
          </a:xfrm>
        </p:spPr>
        <p:txBody>
          <a:bodyPr/>
          <a:lstStyle/>
          <a:p>
            <a:r>
              <a:rPr lang="pl-PL" dirty="0" smtClean="0"/>
              <a:t>Określa potrzeby człowieka jako źródło zmiany postaw. Dla osób skłonnych do zmiany postawy ważna jest wewnętrzna motywacja i niekoniecznie dbają one, aby uzasadnienie zmiany było jasne dla otoczenia. Ważne jest dla nich zaspokojenie ściśle określonych własnych potrzeb.</a:t>
            </a:r>
            <a:endParaRPr lang="pl-PL" dirty="0"/>
          </a:p>
        </p:txBody>
      </p:sp>
      <p:pic>
        <p:nvPicPr>
          <p:cNvPr id="5122" name="Picture 2" descr="C:\Users\User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4646">
            <a:off x="6000760" y="4714884"/>
            <a:ext cx="2941041" cy="19571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283</Words>
  <Application>Microsoft Office PowerPoint</Application>
  <PresentationFormat>Pokaz na ekranie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Century Gothic</vt:lpstr>
      <vt:lpstr>Verdana</vt:lpstr>
      <vt:lpstr>Wingdings 2</vt:lpstr>
      <vt:lpstr>Energetyczny</vt:lpstr>
      <vt:lpstr>Znaczenie zmian w życiu człowieka</vt:lpstr>
      <vt:lpstr>Zmiany pojawiają się zwykle w najmniej spodziewanym momencie. Są jak znajomi, którzy zaskakują cię wizytą, kiedy chcesz iść spać. </vt:lpstr>
      <vt:lpstr>Prezentacja programu PowerPoint</vt:lpstr>
      <vt:lpstr>Prezentacja programu PowerPoint</vt:lpstr>
      <vt:lpstr>Kierunki zmiany postawy.</vt:lpstr>
      <vt:lpstr>1. Orientacja na modelowanie</vt:lpstr>
      <vt:lpstr>2. Orientacja na uczenie się </vt:lpstr>
      <vt:lpstr>3. Orientacja na spostrzeganie</vt:lpstr>
      <vt:lpstr>4. Orientacja motywacyjna</vt:lpstr>
      <vt:lpstr>5. Orientacja atrybucyjna</vt:lpstr>
      <vt:lpstr>6.Orientacja kombinatoryczna</vt:lpstr>
      <vt:lpstr>7. Orientacja na autoperswazję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Znaczenie zmian w życiu człowieka</dc:title>
  <dc:creator>Katarzyna Szymańska</dc:creator>
  <cp:lastModifiedBy>Katarzyna Szymańska</cp:lastModifiedBy>
  <cp:revision>14</cp:revision>
  <dcterms:created xsi:type="dcterms:W3CDTF">2020-02-17T12:27:46Z</dcterms:created>
  <dcterms:modified xsi:type="dcterms:W3CDTF">2020-04-17T19:35:19Z</dcterms:modified>
</cp:coreProperties>
</file>